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8" r:id="rId2"/>
    <p:sldId id="261" r:id="rId3"/>
    <p:sldId id="288" r:id="rId4"/>
    <p:sldId id="262" r:id="rId5"/>
    <p:sldId id="272" r:id="rId6"/>
    <p:sldId id="284" r:id="rId7"/>
    <p:sldId id="291" r:id="rId8"/>
    <p:sldId id="264" r:id="rId9"/>
    <p:sldId id="290" r:id="rId10"/>
    <p:sldId id="270" r:id="rId11"/>
    <p:sldId id="281" r:id="rId12"/>
    <p:sldId id="275" r:id="rId13"/>
    <p:sldId id="276" r:id="rId14"/>
    <p:sldId id="277" r:id="rId15"/>
    <p:sldId id="285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1" autoAdjust="0"/>
    <p:restoredTop sz="93407" autoAdjust="0"/>
  </p:normalViewPr>
  <p:slideViewPr>
    <p:cSldViewPr snapToGrid="0">
      <p:cViewPr varScale="1">
        <p:scale>
          <a:sx n="102" d="100"/>
          <a:sy n="102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40CC7-2DC8-41E2-9969-4A0E4A581816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FF0B5997-781B-47EE-9D87-4093EDEF0594}">
      <dgm:prSet/>
      <dgm:spPr/>
      <dgm:t>
        <a:bodyPr/>
        <a:lstStyle/>
        <a:p>
          <a:pPr>
            <a:defRPr cap="all"/>
          </a:pPr>
          <a:r>
            <a:rPr lang="en-US" dirty="0"/>
            <a:t>Bus Route Optimization</a:t>
          </a:r>
        </a:p>
      </dgm:t>
    </dgm:pt>
    <dgm:pt modelId="{CF22B376-569A-45E6-BD7C-57F3CCD75B16}" type="parTrans" cxnId="{9DCE9172-1C71-4427-9639-52C017AA94B8}">
      <dgm:prSet/>
      <dgm:spPr/>
      <dgm:t>
        <a:bodyPr/>
        <a:lstStyle/>
        <a:p>
          <a:endParaRPr lang="en-US"/>
        </a:p>
      </dgm:t>
    </dgm:pt>
    <dgm:pt modelId="{1F445CC0-4185-4A1E-A92E-63FBF6F4DB4F}" type="sibTrans" cxnId="{9DCE9172-1C71-4427-9639-52C017AA94B8}">
      <dgm:prSet/>
      <dgm:spPr/>
      <dgm:t>
        <a:bodyPr/>
        <a:lstStyle/>
        <a:p>
          <a:endParaRPr lang="en-US"/>
        </a:p>
      </dgm:t>
    </dgm:pt>
    <dgm:pt modelId="{76D489CE-6F7F-4EC9-9D4D-D6D123AC145A}">
      <dgm:prSet/>
      <dgm:spPr/>
      <dgm:t>
        <a:bodyPr/>
        <a:lstStyle/>
        <a:p>
          <a:pPr>
            <a:defRPr cap="all"/>
          </a:pPr>
          <a:r>
            <a:rPr lang="en-US"/>
            <a:t>Forecasting Daily Delays</a:t>
          </a:r>
        </a:p>
      </dgm:t>
    </dgm:pt>
    <dgm:pt modelId="{D0F05367-23B8-4573-9E32-0B04DF5A06E1}" type="parTrans" cxnId="{7882F2D8-545D-4025-9288-E2B3EF1EA1FF}">
      <dgm:prSet/>
      <dgm:spPr/>
      <dgm:t>
        <a:bodyPr/>
        <a:lstStyle/>
        <a:p>
          <a:endParaRPr lang="en-US"/>
        </a:p>
      </dgm:t>
    </dgm:pt>
    <dgm:pt modelId="{EB4148E0-8A69-4CFE-A9F4-51E7CA6A19A8}" type="sibTrans" cxnId="{7882F2D8-545D-4025-9288-E2B3EF1EA1FF}">
      <dgm:prSet/>
      <dgm:spPr/>
      <dgm:t>
        <a:bodyPr/>
        <a:lstStyle/>
        <a:p>
          <a:endParaRPr lang="en-US"/>
        </a:p>
      </dgm:t>
    </dgm:pt>
    <dgm:pt modelId="{CA11EA83-877E-4A07-B18B-12F5574842C6}">
      <dgm:prSet/>
      <dgm:spPr/>
      <dgm:t>
        <a:bodyPr/>
        <a:lstStyle/>
        <a:p>
          <a:pPr>
            <a:defRPr cap="all"/>
          </a:pPr>
          <a:r>
            <a:rPr lang="en-US"/>
            <a:t>Overview and Future Work</a:t>
          </a:r>
        </a:p>
      </dgm:t>
    </dgm:pt>
    <dgm:pt modelId="{67BA415D-3E01-4E11-B35B-7C9C3EABD5BB}" type="parTrans" cxnId="{6AD3F4AE-F2BA-48A5-8982-384EA68DBC0B}">
      <dgm:prSet/>
      <dgm:spPr/>
      <dgm:t>
        <a:bodyPr/>
        <a:lstStyle/>
        <a:p>
          <a:endParaRPr lang="en-US"/>
        </a:p>
      </dgm:t>
    </dgm:pt>
    <dgm:pt modelId="{F9F84ADA-19C5-4107-B25D-F8AAC7253A24}" type="sibTrans" cxnId="{6AD3F4AE-F2BA-48A5-8982-384EA68DBC0B}">
      <dgm:prSet/>
      <dgm:spPr/>
      <dgm:t>
        <a:bodyPr/>
        <a:lstStyle/>
        <a:p>
          <a:endParaRPr lang="en-US"/>
        </a:p>
      </dgm:t>
    </dgm:pt>
    <dgm:pt modelId="{CB3C96D8-B3A7-47DA-9BF6-E4E58CA06F81}" type="pres">
      <dgm:prSet presAssocID="{23740CC7-2DC8-41E2-9969-4A0E4A581816}" presName="root" presStyleCnt="0">
        <dgm:presLayoutVars>
          <dgm:dir/>
          <dgm:resizeHandles val="exact"/>
        </dgm:presLayoutVars>
      </dgm:prSet>
      <dgm:spPr/>
    </dgm:pt>
    <dgm:pt modelId="{6ECC0647-24D8-48AC-8E58-E0F326F0BF47}" type="pres">
      <dgm:prSet presAssocID="{FF0B5997-781B-47EE-9D87-4093EDEF0594}" presName="compNode" presStyleCnt="0"/>
      <dgm:spPr/>
    </dgm:pt>
    <dgm:pt modelId="{F28913DC-F58F-45AC-AA14-55E9E43684A5}" type="pres">
      <dgm:prSet presAssocID="{FF0B5997-781B-47EE-9D87-4093EDEF0594}" presName="iconBgRect" presStyleLbl="bgShp" presStyleIdx="0" presStyleCnt="3"/>
      <dgm:spPr>
        <a:solidFill>
          <a:schemeClr val="accent1"/>
        </a:solidFill>
      </dgm:spPr>
    </dgm:pt>
    <dgm:pt modelId="{B6598483-6846-434D-AC9B-D3D7919D7DC1}" type="pres">
      <dgm:prSet presAssocID="{FF0B5997-781B-47EE-9D87-4093EDEF05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32C22D5-5150-4D7B-817B-A6A3E1E0648B}" type="pres">
      <dgm:prSet presAssocID="{FF0B5997-781B-47EE-9D87-4093EDEF0594}" presName="spaceRect" presStyleCnt="0"/>
      <dgm:spPr/>
    </dgm:pt>
    <dgm:pt modelId="{F59D46F3-C585-480C-83A4-47055FC0C746}" type="pres">
      <dgm:prSet presAssocID="{FF0B5997-781B-47EE-9D87-4093EDEF0594}" presName="textRect" presStyleLbl="revTx" presStyleIdx="0" presStyleCnt="3">
        <dgm:presLayoutVars>
          <dgm:chMax val="1"/>
          <dgm:chPref val="1"/>
        </dgm:presLayoutVars>
      </dgm:prSet>
      <dgm:spPr/>
    </dgm:pt>
    <dgm:pt modelId="{67257844-B37A-478F-A01D-815A2FB55B68}" type="pres">
      <dgm:prSet presAssocID="{1F445CC0-4185-4A1E-A92E-63FBF6F4DB4F}" presName="sibTrans" presStyleCnt="0"/>
      <dgm:spPr/>
    </dgm:pt>
    <dgm:pt modelId="{C52990D2-18C7-43EA-B2E7-9BC4A76B439E}" type="pres">
      <dgm:prSet presAssocID="{76D489CE-6F7F-4EC9-9D4D-D6D123AC145A}" presName="compNode" presStyleCnt="0"/>
      <dgm:spPr/>
    </dgm:pt>
    <dgm:pt modelId="{989D1790-4EA9-44B5-898B-D94E1187832B}" type="pres">
      <dgm:prSet presAssocID="{76D489CE-6F7F-4EC9-9D4D-D6D123AC145A}" presName="iconBgRect" presStyleLbl="bgShp" presStyleIdx="1" presStyleCnt="3"/>
      <dgm:spPr>
        <a:solidFill>
          <a:schemeClr val="accent1"/>
        </a:solidFill>
      </dgm:spPr>
    </dgm:pt>
    <dgm:pt modelId="{20133FB0-C78E-4F79-92AC-AC8BA0E60866}" type="pres">
      <dgm:prSet presAssocID="{76D489CE-6F7F-4EC9-9D4D-D6D123AC14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30B72AE8-C1A9-4C8B-915C-8230E154F64B}" type="pres">
      <dgm:prSet presAssocID="{76D489CE-6F7F-4EC9-9D4D-D6D123AC145A}" presName="spaceRect" presStyleCnt="0"/>
      <dgm:spPr/>
    </dgm:pt>
    <dgm:pt modelId="{4934248E-3E98-4BAB-BE96-6476D9FF9B90}" type="pres">
      <dgm:prSet presAssocID="{76D489CE-6F7F-4EC9-9D4D-D6D123AC145A}" presName="textRect" presStyleLbl="revTx" presStyleIdx="1" presStyleCnt="3">
        <dgm:presLayoutVars>
          <dgm:chMax val="1"/>
          <dgm:chPref val="1"/>
        </dgm:presLayoutVars>
      </dgm:prSet>
      <dgm:spPr/>
    </dgm:pt>
    <dgm:pt modelId="{404B4477-99C6-412C-9FBB-DF6569D499B8}" type="pres">
      <dgm:prSet presAssocID="{EB4148E0-8A69-4CFE-A9F4-51E7CA6A19A8}" presName="sibTrans" presStyleCnt="0"/>
      <dgm:spPr/>
    </dgm:pt>
    <dgm:pt modelId="{CFA492D3-E502-4393-BC93-04C9D98FD4E8}" type="pres">
      <dgm:prSet presAssocID="{CA11EA83-877E-4A07-B18B-12F5574842C6}" presName="compNode" presStyleCnt="0"/>
      <dgm:spPr/>
    </dgm:pt>
    <dgm:pt modelId="{B0417C11-BF5E-42A3-BABC-6C742F6E9CAC}" type="pres">
      <dgm:prSet presAssocID="{CA11EA83-877E-4A07-B18B-12F5574842C6}" presName="iconBgRect" presStyleLbl="bgShp" presStyleIdx="2" presStyleCnt="3"/>
      <dgm:spPr>
        <a:solidFill>
          <a:schemeClr val="accent1"/>
        </a:solidFill>
      </dgm:spPr>
    </dgm:pt>
    <dgm:pt modelId="{037A9575-6695-4AA1-83D7-C1E1BF2F4802}" type="pres">
      <dgm:prSet presAssocID="{CA11EA83-877E-4A07-B18B-12F5574842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"/>
        </a:ext>
      </dgm:extLst>
    </dgm:pt>
    <dgm:pt modelId="{742082A8-BC74-49E1-83BE-9BAB9F2BF9EE}" type="pres">
      <dgm:prSet presAssocID="{CA11EA83-877E-4A07-B18B-12F5574842C6}" presName="spaceRect" presStyleCnt="0"/>
      <dgm:spPr/>
    </dgm:pt>
    <dgm:pt modelId="{D22A7E30-84E0-4DB2-B1D7-67C9B4688AC2}" type="pres">
      <dgm:prSet presAssocID="{CA11EA83-877E-4A07-B18B-12F5574842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71A81E-3A4D-4651-A222-12A28D1B8022}" type="presOf" srcId="{76D489CE-6F7F-4EC9-9D4D-D6D123AC145A}" destId="{4934248E-3E98-4BAB-BE96-6476D9FF9B90}" srcOrd="0" destOrd="0" presId="urn:microsoft.com/office/officeart/2018/5/layout/IconCircleLabelList"/>
    <dgm:cxn modelId="{9DCE9172-1C71-4427-9639-52C017AA94B8}" srcId="{23740CC7-2DC8-41E2-9969-4A0E4A581816}" destId="{FF0B5997-781B-47EE-9D87-4093EDEF0594}" srcOrd="0" destOrd="0" parTransId="{CF22B376-569A-45E6-BD7C-57F3CCD75B16}" sibTransId="{1F445CC0-4185-4A1E-A92E-63FBF6F4DB4F}"/>
    <dgm:cxn modelId="{6AD3F4AE-F2BA-48A5-8982-384EA68DBC0B}" srcId="{23740CC7-2DC8-41E2-9969-4A0E4A581816}" destId="{CA11EA83-877E-4A07-B18B-12F5574842C6}" srcOrd="2" destOrd="0" parTransId="{67BA415D-3E01-4E11-B35B-7C9C3EABD5BB}" sibTransId="{F9F84ADA-19C5-4107-B25D-F8AAC7253A24}"/>
    <dgm:cxn modelId="{6F34E2C5-0068-4A00-AA62-95E3085A9292}" type="presOf" srcId="{FF0B5997-781B-47EE-9D87-4093EDEF0594}" destId="{F59D46F3-C585-480C-83A4-47055FC0C746}" srcOrd="0" destOrd="0" presId="urn:microsoft.com/office/officeart/2018/5/layout/IconCircleLabelList"/>
    <dgm:cxn modelId="{A1C789D0-8AF2-4D59-8211-912F8E9C3B7F}" type="presOf" srcId="{CA11EA83-877E-4A07-B18B-12F5574842C6}" destId="{D22A7E30-84E0-4DB2-B1D7-67C9B4688AC2}" srcOrd="0" destOrd="0" presId="urn:microsoft.com/office/officeart/2018/5/layout/IconCircleLabelList"/>
    <dgm:cxn modelId="{7882F2D8-545D-4025-9288-E2B3EF1EA1FF}" srcId="{23740CC7-2DC8-41E2-9969-4A0E4A581816}" destId="{76D489CE-6F7F-4EC9-9D4D-D6D123AC145A}" srcOrd="1" destOrd="0" parTransId="{D0F05367-23B8-4573-9E32-0B04DF5A06E1}" sibTransId="{EB4148E0-8A69-4CFE-A9F4-51E7CA6A19A8}"/>
    <dgm:cxn modelId="{2EC1DFE2-C801-41F7-A4D9-787A1A026FB8}" type="presOf" srcId="{23740CC7-2DC8-41E2-9969-4A0E4A581816}" destId="{CB3C96D8-B3A7-47DA-9BF6-E4E58CA06F81}" srcOrd="0" destOrd="0" presId="urn:microsoft.com/office/officeart/2018/5/layout/IconCircleLabelList"/>
    <dgm:cxn modelId="{D8A75B8C-C8DE-4FFC-B287-D04D53DEB999}" type="presParOf" srcId="{CB3C96D8-B3A7-47DA-9BF6-E4E58CA06F81}" destId="{6ECC0647-24D8-48AC-8E58-E0F326F0BF47}" srcOrd="0" destOrd="0" presId="urn:microsoft.com/office/officeart/2018/5/layout/IconCircleLabelList"/>
    <dgm:cxn modelId="{873C5A4E-0C20-4790-BB19-8B1C0EE74A88}" type="presParOf" srcId="{6ECC0647-24D8-48AC-8E58-E0F326F0BF47}" destId="{F28913DC-F58F-45AC-AA14-55E9E43684A5}" srcOrd="0" destOrd="0" presId="urn:microsoft.com/office/officeart/2018/5/layout/IconCircleLabelList"/>
    <dgm:cxn modelId="{7F81EFDA-74D3-4970-B6B5-372F35756560}" type="presParOf" srcId="{6ECC0647-24D8-48AC-8E58-E0F326F0BF47}" destId="{B6598483-6846-434D-AC9B-D3D7919D7DC1}" srcOrd="1" destOrd="0" presId="urn:microsoft.com/office/officeart/2018/5/layout/IconCircleLabelList"/>
    <dgm:cxn modelId="{A903CE78-8CEF-4B13-A898-22627D1E6170}" type="presParOf" srcId="{6ECC0647-24D8-48AC-8E58-E0F326F0BF47}" destId="{032C22D5-5150-4D7B-817B-A6A3E1E0648B}" srcOrd="2" destOrd="0" presId="urn:microsoft.com/office/officeart/2018/5/layout/IconCircleLabelList"/>
    <dgm:cxn modelId="{7083D782-F8EA-408D-A79C-E3A81BD16522}" type="presParOf" srcId="{6ECC0647-24D8-48AC-8E58-E0F326F0BF47}" destId="{F59D46F3-C585-480C-83A4-47055FC0C746}" srcOrd="3" destOrd="0" presId="urn:microsoft.com/office/officeart/2018/5/layout/IconCircleLabelList"/>
    <dgm:cxn modelId="{9782EB4A-472D-4C06-9085-EF44E6A2FC9B}" type="presParOf" srcId="{CB3C96D8-B3A7-47DA-9BF6-E4E58CA06F81}" destId="{67257844-B37A-478F-A01D-815A2FB55B68}" srcOrd="1" destOrd="0" presId="urn:microsoft.com/office/officeart/2018/5/layout/IconCircleLabelList"/>
    <dgm:cxn modelId="{5C506278-2CFD-4946-906E-33F435DFEB74}" type="presParOf" srcId="{CB3C96D8-B3A7-47DA-9BF6-E4E58CA06F81}" destId="{C52990D2-18C7-43EA-B2E7-9BC4A76B439E}" srcOrd="2" destOrd="0" presId="urn:microsoft.com/office/officeart/2018/5/layout/IconCircleLabelList"/>
    <dgm:cxn modelId="{E9E48CD4-6F0B-44BD-BFDF-E44D43EB86E0}" type="presParOf" srcId="{C52990D2-18C7-43EA-B2E7-9BC4A76B439E}" destId="{989D1790-4EA9-44B5-898B-D94E1187832B}" srcOrd="0" destOrd="0" presId="urn:microsoft.com/office/officeart/2018/5/layout/IconCircleLabelList"/>
    <dgm:cxn modelId="{F3E13E22-B60E-4898-87BD-AA04BEFB3FF8}" type="presParOf" srcId="{C52990D2-18C7-43EA-B2E7-9BC4A76B439E}" destId="{20133FB0-C78E-4F79-92AC-AC8BA0E60866}" srcOrd="1" destOrd="0" presId="urn:microsoft.com/office/officeart/2018/5/layout/IconCircleLabelList"/>
    <dgm:cxn modelId="{58E6D173-7AC4-4BEC-9A21-402B9266F0E7}" type="presParOf" srcId="{C52990D2-18C7-43EA-B2E7-9BC4A76B439E}" destId="{30B72AE8-C1A9-4C8B-915C-8230E154F64B}" srcOrd="2" destOrd="0" presId="urn:microsoft.com/office/officeart/2018/5/layout/IconCircleLabelList"/>
    <dgm:cxn modelId="{2022A7D2-D27B-4C5A-8B31-9A237D554BB3}" type="presParOf" srcId="{C52990D2-18C7-43EA-B2E7-9BC4A76B439E}" destId="{4934248E-3E98-4BAB-BE96-6476D9FF9B90}" srcOrd="3" destOrd="0" presId="urn:microsoft.com/office/officeart/2018/5/layout/IconCircleLabelList"/>
    <dgm:cxn modelId="{0084805A-0083-4FBC-BA6F-784CEF97F5CC}" type="presParOf" srcId="{CB3C96D8-B3A7-47DA-9BF6-E4E58CA06F81}" destId="{404B4477-99C6-412C-9FBB-DF6569D499B8}" srcOrd="3" destOrd="0" presId="urn:microsoft.com/office/officeart/2018/5/layout/IconCircleLabelList"/>
    <dgm:cxn modelId="{18759DF3-2125-4EF1-A4F2-A344EC45311A}" type="presParOf" srcId="{CB3C96D8-B3A7-47DA-9BF6-E4E58CA06F81}" destId="{CFA492D3-E502-4393-BC93-04C9D98FD4E8}" srcOrd="4" destOrd="0" presId="urn:microsoft.com/office/officeart/2018/5/layout/IconCircleLabelList"/>
    <dgm:cxn modelId="{A9999C75-86AE-438E-B83F-49C8DFDB2BDD}" type="presParOf" srcId="{CFA492D3-E502-4393-BC93-04C9D98FD4E8}" destId="{B0417C11-BF5E-42A3-BABC-6C742F6E9CAC}" srcOrd="0" destOrd="0" presId="urn:microsoft.com/office/officeart/2018/5/layout/IconCircleLabelList"/>
    <dgm:cxn modelId="{244CC7B3-7E69-4618-9366-854029552104}" type="presParOf" srcId="{CFA492D3-E502-4393-BC93-04C9D98FD4E8}" destId="{037A9575-6695-4AA1-83D7-C1E1BF2F4802}" srcOrd="1" destOrd="0" presId="urn:microsoft.com/office/officeart/2018/5/layout/IconCircleLabelList"/>
    <dgm:cxn modelId="{736632F7-5646-4167-B307-F4B3E442D829}" type="presParOf" srcId="{CFA492D3-E502-4393-BC93-04C9D98FD4E8}" destId="{742082A8-BC74-49E1-83BE-9BAB9F2BF9EE}" srcOrd="2" destOrd="0" presId="urn:microsoft.com/office/officeart/2018/5/layout/IconCircleLabelList"/>
    <dgm:cxn modelId="{1BC41E3B-CDEF-4455-94EA-51CDE237A637}" type="presParOf" srcId="{CFA492D3-E502-4393-BC93-04C9D98FD4E8}" destId="{D22A7E30-84E0-4DB2-B1D7-67C9B4688A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913DC-F58F-45AC-AA14-55E9E43684A5}">
      <dsp:nvSpPr>
        <dsp:cNvPr id="0" name=""/>
        <dsp:cNvSpPr/>
      </dsp:nvSpPr>
      <dsp:spPr>
        <a:xfrm>
          <a:off x="639687" y="376613"/>
          <a:ext cx="1715625" cy="17156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598483-6846-434D-AC9B-D3D7919D7DC1}">
      <dsp:nvSpPr>
        <dsp:cNvPr id="0" name=""/>
        <dsp:cNvSpPr/>
      </dsp:nvSpPr>
      <dsp:spPr>
        <a:xfrm>
          <a:off x="1005312" y="742238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9D46F3-C585-480C-83A4-47055FC0C746}">
      <dsp:nvSpPr>
        <dsp:cNvPr id="0" name=""/>
        <dsp:cNvSpPr/>
      </dsp:nvSpPr>
      <dsp:spPr>
        <a:xfrm>
          <a:off x="91250" y="262661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Bus Route Optimization</a:t>
          </a:r>
        </a:p>
      </dsp:txBody>
      <dsp:txXfrm>
        <a:off x="91250" y="2626613"/>
        <a:ext cx="2812500" cy="720000"/>
      </dsp:txXfrm>
    </dsp:sp>
    <dsp:sp modelId="{989D1790-4EA9-44B5-898B-D94E1187832B}">
      <dsp:nvSpPr>
        <dsp:cNvPr id="0" name=""/>
        <dsp:cNvSpPr/>
      </dsp:nvSpPr>
      <dsp:spPr>
        <a:xfrm>
          <a:off x="3944375" y="376613"/>
          <a:ext cx="1715625" cy="17156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133FB0-C78E-4F79-92AC-AC8BA0E60866}">
      <dsp:nvSpPr>
        <dsp:cNvPr id="0" name=""/>
        <dsp:cNvSpPr/>
      </dsp:nvSpPr>
      <dsp:spPr>
        <a:xfrm>
          <a:off x="4310000" y="742238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34248E-3E98-4BAB-BE96-6476D9FF9B90}">
      <dsp:nvSpPr>
        <dsp:cNvPr id="0" name=""/>
        <dsp:cNvSpPr/>
      </dsp:nvSpPr>
      <dsp:spPr>
        <a:xfrm>
          <a:off x="3395937" y="262661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Forecasting Daily Delays</a:t>
          </a:r>
        </a:p>
      </dsp:txBody>
      <dsp:txXfrm>
        <a:off x="3395937" y="2626613"/>
        <a:ext cx="2812500" cy="720000"/>
      </dsp:txXfrm>
    </dsp:sp>
    <dsp:sp modelId="{B0417C11-BF5E-42A3-BABC-6C742F6E9CAC}">
      <dsp:nvSpPr>
        <dsp:cNvPr id="0" name=""/>
        <dsp:cNvSpPr/>
      </dsp:nvSpPr>
      <dsp:spPr>
        <a:xfrm>
          <a:off x="7249062" y="376613"/>
          <a:ext cx="1715625" cy="17156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7A9575-6695-4AA1-83D7-C1E1BF2F4802}">
      <dsp:nvSpPr>
        <dsp:cNvPr id="0" name=""/>
        <dsp:cNvSpPr/>
      </dsp:nvSpPr>
      <dsp:spPr>
        <a:xfrm>
          <a:off x="7614687" y="742238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2A7E30-84E0-4DB2-B1D7-67C9B4688AC2}">
      <dsp:nvSpPr>
        <dsp:cNvPr id="0" name=""/>
        <dsp:cNvSpPr/>
      </dsp:nvSpPr>
      <dsp:spPr>
        <a:xfrm>
          <a:off x="6700625" y="262661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Overview and Future Work</a:t>
          </a:r>
        </a:p>
      </dsp:txBody>
      <dsp:txXfrm>
        <a:off x="6700625" y="2626613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9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cap="small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zoom in on 1 month to visualize seasonality more intuitively – and this is why important to use seasonal autocorrelation model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kern="1200" cap="small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Root Mean Square Error we will be looking for something within Standard Deviation: 182.87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9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4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2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www.nydailynews.com</a:t>
            </a:r>
            <a:r>
              <a:rPr lang="en-US" dirty="0"/>
              <a:t>/new-</a:t>
            </a:r>
            <a:r>
              <a:rPr lang="en-US" dirty="0" err="1"/>
              <a:t>york</a:t>
            </a:r>
            <a:r>
              <a:rPr lang="en-US" dirty="0"/>
              <a:t>/education/ny-metro-school-bus-complaints-spike-chancellor-powerless-20180913-story.html</a:t>
            </a:r>
          </a:p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/2018/11/14/opinion/school-buses-busing-new-</a:t>
            </a:r>
            <a:r>
              <a:rPr lang="en-US" dirty="0" err="1"/>
              <a:t>york</a:t>
            </a:r>
            <a:r>
              <a:rPr lang="en-US" dirty="0"/>
              <a:t>-city-department-of-</a:t>
            </a:r>
            <a:r>
              <a:rPr lang="en-US" dirty="0" err="1"/>
              <a:t>education.html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0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7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data.cityofnewyork.us</a:t>
            </a:r>
            <a:r>
              <a:rPr lang="en-US" dirty="0"/>
              <a:t>/Transportation/Bus-Breakdown-and-Delays/ez4e-fazm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0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4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can a vendor do tomorrow?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9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1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4100" dirty="0"/>
              <a:t>predicting</a:t>
            </a:r>
            <a:br>
              <a:rPr lang="en-US" sz="4100" dirty="0"/>
            </a:br>
            <a:r>
              <a:rPr lang="en-US" sz="4100" dirty="0"/>
              <a:t>NYC school</a:t>
            </a:r>
            <a:br>
              <a:rPr lang="en-US" sz="4100" dirty="0"/>
            </a:br>
            <a:r>
              <a:rPr lang="en-US" sz="4100" dirty="0"/>
              <a:t>bus delays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en-US" sz="1600" dirty="0"/>
              <a:t>Eileen </a:t>
            </a:r>
            <a:r>
              <a:rPr lang="en-US" sz="1600" dirty="0" err="1"/>
              <a:t>dise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A8333D3-4C84-ED47-889D-01FF60DA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51" y="805583"/>
            <a:ext cx="4660762" cy="46607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818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Feature Importance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0163B58-3D5B-574F-B23C-40811EDA8F58}"/>
              </a:ext>
            </a:extLst>
          </p:cNvPr>
          <p:cNvSpPr/>
          <p:nvPr/>
        </p:nvSpPr>
        <p:spPr>
          <a:xfrm>
            <a:off x="4347147" y="904860"/>
            <a:ext cx="6766560" cy="4297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43B58-B32B-384C-AE16-BD03740C5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" r="-2" b="1173"/>
          <a:stretch/>
        </p:blipFill>
        <p:spPr>
          <a:xfrm>
            <a:off x="4900714" y="1039770"/>
            <a:ext cx="5711745" cy="406041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1FBB76B-C665-564E-8DA1-209891C6AA4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5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B8F6D-CDDA-9448-A725-B41CE4C4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What can a vendor do tomorrow?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1B1C-713E-D846-9B0D-BBBBFB862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 dirty="0"/>
              <a:t>identifying problematic days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44B800-0B92-EC43-9AEF-AC944AB51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" t="6418" r="-53" b="1153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8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DE1D-C03A-4544-AAA3-36578277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165032"/>
            <a:ext cx="9943170" cy="45241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A636A-C9A3-AA47-922D-5638EB72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98" y="1165032"/>
            <a:ext cx="9943170" cy="452414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859DB57-87F0-8448-B1E3-7C61208C5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618" y="923036"/>
            <a:ext cx="6300428" cy="4252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2EC5D8-0D1F-2841-8408-8853010C3906}"/>
              </a:ext>
            </a:extLst>
          </p:cNvPr>
          <p:cNvCxnSpPr>
            <a:cxnSpLocks/>
          </p:cNvCxnSpPr>
          <p:nvPr/>
        </p:nvCxnSpPr>
        <p:spPr>
          <a:xfrm>
            <a:off x="712045" y="3429000"/>
            <a:ext cx="2753713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9112C72F-4A5F-864F-8375-BECC5A2D3E11}"/>
              </a:ext>
            </a:extLst>
          </p:cNvPr>
          <p:cNvSpPr txBox="1">
            <a:spLocks/>
          </p:cNvSpPr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Seasonality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099AB7A-5E84-4148-A57D-FE78EB78CD6A}"/>
              </a:ext>
            </a:extLst>
          </p:cNvPr>
          <p:cNvSpPr txBox="1">
            <a:spLocks/>
          </p:cNvSpPr>
          <p:nvPr/>
        </p:nvSpPr>
        <p:spPr>
          <a:xfrm>
            <a:off x="659302" y="3531204"/>
            <a:ext cx="2823919" cy="1610643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Weekly cyclical pattern suggests the use of a SARIMA model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51000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481DB-4DC6-B84B-B2C6-3EB43502C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" r="2903"/>
          <a:stretch/>
        </p:blipFill>
        <p:spPr>
          <a:xfrm>
            <a:off x="573964" y="3286198"/>
            <a:ext cx="4788569" cy="26329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96722C-E4F3-6E4E-8AEF-317FE607E361}"/>
              </a:ext>
            </a:extLst>
          </p:cNvPr>
          <p:cNvSpPr txBox="1">
            <a:spLocks/>
          </p:cNvSpPr>
          <p:nvPr/>
        </p:nvSpPr>
        <p:spPr>
          <a:xfrm>
            <a:off x="577514" y="538692"/>
            <a:ext cx="7697056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 Series Model &amp;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15A31-4F58-B94F-8F2E-C1A55754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89" y="1375013"/>
            <a:ext cx="5901636" cy="46841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5F7660-0A0A-D64A-8C26-50E2AC961622}"/>
              </a:ext>
            </a:extLst>
          </p:cNvPr>
          <p:cNvSpPr txBox="1">
            <a:spLocks/>
          </p:cNvSpPr>
          <p:nvPr/>
        </p:nvSpPr>
        <p:spPr>
          <a:xfrm>
            <a:off x="577514" y="1439417"/>
            <a:ext cx="4000819" cy="1790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Time Series Cross Validated Model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SARIMA:[(0,0,1), (1,0,0,0), 'c’]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Root Mean Squared Error: 160.6 (compared to daily delays </a:t>
            </a:r>
            <a:r>
              <a:rPr lang="en-US" sz="1600" dirty="0" err="1"/>
              <a:t>st.</a:t>
            </a:r>
            <a:r>
              <a:rPr lang="en-US" sz="1600" dirty="0"/>
              <a:t> dev.:186.0)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F6DE0E-09ED-F842-82BF-C3F76A4F6E5B}"/>
              </a:ext>
            </a:extLst>
          </p:cNvPr>
          <p:cNvCxnSpPr>
            <a:cxnSpLocks/>
          </p:cNvCxnSpPr>
          <p:nvPr/>
        </p:nvCxnSpPr>
        <p:spPr>
          <a:xfrm>
            <a:off x="577514" y="1204962"/>
            <a:ext cx="714242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5786AA1D-D2D0-9347-B691-AA9160E58281}"/>
              </a:ext>
            </a:extLst>
          </p:cNvPr>
          <p:cNvSpPr txBox="1">
            <a:spLocks/>
          </p:cNvSpPr>
          <p:nvPr/>
        </p:nvSpPr>
        <p:spPr>
          <a:xfrm>
            <a:off x="577513" y="538692"/>
            <a:ext cx="664774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 &amp; Future Work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C3D600-48D5-E24B-A75E-2E80FE04D94B}"/>
              </a:ext>
            </a:extLst>
          </p:cNvPr>
          <p:cNvCxnSpPr>
            <a:cxnSpLocks/>
          </p:cNvCxnSpPr>
          <p:nvPr/>
        </p:nvCxnSpPr>
        <p:spPr>
          <a:xfrm>
            <a:off x="577514" y="1204962"/>
            <a:ext cx="714242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8E814D-5BB9-8B47-8E66-366377C63C36}"/>
              </a:ext>
            </a:extLst>
          </p:cNvPr>
          <p:cNvGrpSpPr/>
          <p:nvPr/>
        </p:nvGrpSpPr>
        <p:grpSpPr>
          <a:xfrm>
            <a:off x="2014086" y="1490405"/>
            <a:ext cx="1338187" cy="1338187"/>
            <a:chOff x="3006412" y="2334160"/>
            <a:chExt cx="1338187" cy="13381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7B40C4E-1727-AD43-9B3F-A4432DD18267}"/>
                </a:ext>
              </a:extLst>
            </p:cNvPr>
            <p:cNvSpPr/>
            <p:nvPr/>
          </p:nvSpPr>
          <p:spPr>
            <a:xfrm>
              <a:off x="3006412" y="2334160"/>
              <a:ext cx="1338187" cy="133818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2" name="Rectangle 41" descr="Map with pin">
              <a:extLst>
                <a:ext uri="{FF2B5EF4-FFF2-40B4-BE49-F238E27FC236}">
                  <a16:creationId xmlns:a16="http://schemas.microsoft.com/office/drawing/2014/main" id="{E753564A-C503-3849-8C1F-773F0AA89013}"/>
                </a:ext>
              </a:extLst>
            </p:cNvPr>
            <p:cNvSpPr/>
            <p:nvPr/>
          </p:nvSpPr>
          <p:spPr>
            <a:xfrm>
              <a:off x="3291600" y="2619348"/>
              <a:ext cx="767812" cy="767812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80D09F5-0CC2-9545-9875-452AF976CE46}"/>
              </a:ext>
            </a:extLst>
          </p:cNvPr>
          <p:cNvGrpSpPr/>
          <p:nvPr/>
        </p:nvGrpSpPr>
        <p:grpSpPr>
          <a:xfrm>
            <a:off x="2014086" y="3039256"/>
            <a:ext cx="1338187" cy="1338187"/>
            <a:chOff x="5584068" y="2334160"/>
            <a:chExt cx="1338187" cy="13381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013AE6-3A38-1941-BA47-44FEE64B7C3C}"/>
                </a:ext>
              </a:extLst>
            </p:cNvPr>
            <p:cNvSpPr/>
            <p:nvPr/>
          </p:nvSpPr>
          <p:spPr>
            <a:xfrm>
              <a:off x="5584068" y="2334160"/>
              <a:ext cx="1338187" cy="133818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5" name="Rectangle 44" descr="Monthly calendar">
              <a:extLst>
                <a:ext uri="{FF2B5EF4-FFF2-40B4-BE49-F238E27FC236}">
                  <a16:creationId xmlns:a16="http://schemas.microsoft.com/office/drawing/2014/main" id="{834CDDA0-4BAF-0648-9012-C7EDE609B539}"/>
                </a:ext>
              </a:extLst>
            </p:cNvPr>
            <p:cNvSpPr/>
            <p:nvPr/>
          </p:nvSpPr>
          <p:spPr>
            <a:xfrm>
              <a:off x="5869256" y="2619348"/>
              <a:ext cx="767812" cy="76781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01A4A60-7713-604A-A05D-7B3B4AECBE40}"/>
              </a:ext>
            </a:extLst>
          </p:cNvPr>
          <p:cNvGrpSpPr/>
          <p:nvPr/>
        </p:nvGrpSpPr>
        <p:grpSpPr>
          <a:xfrm>
            <a:off x="2014086" y="4543137"/>
            <a:ext cx="1338187" cy="1338187"/>
            <a:chOff x="8161725" y="2334160"/>
            <a:chExt cx="1338187" cy="133818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51F148-264D-9E42-8AAC-E116ED26F94E}"/>
                </a:ext>
              </a:extLst>
            </p:cNvPr>
            <p:cNvSpPr/>
            <p:nvPr/>
          </p:nvSpPr>
          <p:spPr>
            <a:xfrm>
              <a:off x="8161725" y="2334160"/>
              <a:ext cx="1338187" cy="133818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8" name="Rectangle 47" descr="Light bulb">
              <a:extLst>
                <a:ext uri="{FF2B5EF4-FFF2-40B4-BE49-F238E27FC236}">
                  <a16:creationId xmlns:a16="http://schemas.microsoft.com/office/drawing/2014/main" id="{E7BA2DE7-0C8D-B046-B779-B872EF2D0371}"/>
                </a:ext>
              </a:extLst>
            </p:cNvPr>
            <p:cNvSpPr/>
            <p:nvPr/>
          </p:nvSpPr>
          <p:spPr>
            <a:xfrm>
              <a:off x="8446912" y="2619348"/>
              <a:ext cx="767812" cy="767812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1AF147-DDCF-FA40-B20F-BEED21C22F82}"/>
              </a:ext>
            </a:extLst>
          </p:cNvPr>
          <p:cNvSpPr txBox="1"/>
          <p:nvPr/>
        </p:nvSpPr>
        <p:spPr>
          <a:xfrm>
            <a:off x="3462730" y="3039082"/>
            <a:ext cx="65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Forecasting Daily Delays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Cross Validated SARIMA Model reasonably able to predict high and low delay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7356F-4914-834E-B7FE-2B9BD407AB60}"/>
              </a:ext>
            </a:extLst>
          </p:cNvPr>
          <p:cNvSpPr/>
          <p:nvPr/>
        </p:nvSpPr>
        <p:spPr>
          <a:xfrm>
            <a:off x="3462729" y="1484383"/>
            <a:ext cx="6505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Bus Route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high delay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route based features that frequently correlate with delays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9840A9-CD87-2D49-B6DB-20CF31C210B5}"/>
              </a:ext>
            </a:extLst>
          </p:cNvPr>
          <p:cNvSpPr txBox="1"/>
          <p:nvPr/>
        </p:nvSpPr>
        <p:spPr>
          <a:xfrm>
            <a:off x="3462730" y="4412525"/>
            <a:ext cx="65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route, weather &amp; traffic variables into time series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to stop level delay predictions allowing parents and students to see what time their bus will arrive when they wake up in the morning</a:t>
            </a:r>
          </a:p>
        </p:txBody>
      </p:sp>
    </p:spTree>
    <p:extLst>
      <p:ext uri="{BB962C8B-B14F-4D97-AF65-F5344CB8AC3E}">
        <p14:creationId xmlns:p14="http://schemas.microsoft.com/office/powerpoint/2010/main" val="261669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bus driving down a busy city street&#10;&#10;Description automatically generated">
            <a:extLst>
              <a:ext uri="{FF2B5EF4-FFF2-40B4-BE49-F238E27FC236}">
                <a16:creationId xmlns:a16="http://schemas.microsoft.com/office/drawing/2014/main" id="{3E1A764C-46D3-0F4A-A1BF-A576BB5B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3009" r="-1" b="143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Background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D9901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Largest System in the US: </a:t>
            </a:r>
          </a:p>
          <a:p>
            <a:pPr lvl="1"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1,840 public schools serving 1.1 million students </a:t>
            </a:r>
          </a:p>
          <a:p>
            <a:pPr lvl="1"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150,000 school children depend on school buses daily</a:t>
            </a:r>
          </a:p>
          <a:p>
            <a:pPr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Already Lengthy Commutes:</a:t>
            </a:r>
          </a:p>
          <a:p>
            <a:pPr lvl="1"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10% of 9</a:t>
            </a:r>
            <a:r>
              <a:rPr lang="en-US" baseline="30000">
                <a:solidFill>
                  <a:srgbClr val="FFFFFE"/>
                </a:solidFill>
              </a:rPr>
              <a:t>th</a:t>
            </a:r>
            <a:r>
              <a:rPr lang="en-US">
                <a:solidFill>
                  <a:srgbClr val="FFFFFE"/>
                </a:solidFill>
              </a:rPr>
              <a:t> graders travel1-hour each way </a:t>
            </a:r>
          </a:p>
          <a:p>
            <a:pPr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City’s busing complaint line received 67,075 calls in the first four school days of the 2018 school year</a:t>
            </a:r>
          </a:p>
          <a:p>
            <a:pPr>
              <a:buClr>
                <a:srgbClr val="D9901A"/>
              </a:buClr>
            </a:pPr>
            <a:r>
              <a:rPr lang="en-US">
                <a:solidFill>
                  <a:srgbClr val="FFFFFE"/>
                </a:solidFill>
              </a:rPr>
              <a:t>Incentives for bus vendors to reduce delays</a:t>
            </a:r>
          </a:p>
        </p:txBody>
      </p:sp>
    </p:spTree>
    <p:extLst>
      <p:ext uri="{BB962C8B-B14F-4D97-AF65-F5344CB8AC3E}">
        <p14:creationId xmlns:p14="http://schemas.microsoft.com/office/powerpoint/2010/main" val="52383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286A1-16B2-D54D-B7AA-E9CF867D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Roadmap</a:t>
            </a:r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1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5853830C-4860-4AF1-8F5F-9B7CC8B2E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106596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75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School Bus Delay dataset updated daily by NYC Department of Education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Reaches back to 9/30/2015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Route, Vendor, Drop-off Location Metadata updated on a monthly basis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1FBC044-1761-1441-8DE5-9A18E334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9816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48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8" name="Picture 7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9" name="Straight Connector 7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78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80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82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33B67-EFE6-AF4C-9EA5-18F8D48E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route level delays</a:t>
            </a:r>
          </a:p>
        </p:txBody>
      </p:sp>
      <p:grpSp>
        <p:nvGrpSpPr>
          <p:cNvPr id="103" name="Group 84">
            <a:extLst>
              <a:ext uri="{FF2B5EF4-FFF2-40B4-BE49-F238E27FC236}">
                <a16:creationId xmlns:a16="http://schemas.microsoft.com/office/drawing/2014/main" id="{4BE4308E-D3C7-4FB9-928C-C0B7F62E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B033D76-5800-44B6-AFE9-EE2106935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22D6F85-FFBA-4F81-AEE5-AAA17CB7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FA5E82-A4A3-D445-AFB5-A3CDCD44C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-837"/>
          <a:stretch/>
        </p:blipFill>
        <p:spPr>
          <a:xfrm>
            <a:off x="1488229" y="1004340"/>
            <a:ext cx="5800105" cy="4123224"/>
          </a:xfrm>
          <a:prstGeom prst="rect">
            <a:avLst/>
          </a:prstGeom>
        </p:spPr>
      </p:pic>
      <p:cxnSp>
        <p:nvCxnSpPr>
          <p:cNvPr id="104" name="Straight Connector 88">
            <a:extLst>
              <a:ext uri="{FF2B5EF4-FFF2-40B4-BE49-F238E27FC236}">
                <a16:creationId xmlns:a16="http://schemas.microsoft.com/office/drawing/2014/main" id="{D8155E42-34DF-487F-9EE3-78A6093B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5" name="Picture 90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6" name="Straight Connector 92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4A6D65D3-56BB-A34C-AB05-9D072B1D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5175" y="3634287"/>
            <a:ext cx="2844424" cy="155493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Long-tailed distribution of route-level, delays-per-year reveal an opportunity for large improvement by focusing on a fraction of all routes</a:t>
            </a:r>
          </a:p>
        </p:txBody>
      </p:sp>
    </p:spTree>
    <p:extLst>
      <p:ext uri="{BB962C8B-B14F-4D97-AF65-F5344CB8AC3E}">
        <p14:creationId xmlns:p14="http://schemas.microsoft.com/office/powerpoint/2010/main" val="60354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F769C-405E-1C4A-B172-DB9B2151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What drives delays?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E8962-F2C2-2C4C-BCD0-97B0D09EA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cap="all"/>
              <a:t>Identifying problematic routes</a:t>
            </a:r>
          </a:p>
        </p:txBody>
      </p:sp>
      <p:cxnSp>
        <p:nvCxnSpPr>
          <p:cNvPr id="38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44E58-0AB1-FE47-8AAE-6A883A1A6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781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0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04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C73EFFE-3541-5244-8DCB-4DABF6196A89}"/>
              </a:ext>
            </a:extLst>
          </p:cNvPr>
          <p:cNvGrpSpPr/>
          <p:nvPr/>
        </p:nvGrpSpPr>
        <p:grpSpPr>
          <a:xfrm>
            <a:off x="1424719" y="1739274"/>
            <a:ext cx="9342562" cy="3973813"/>
            <a:chOff x="1347538" y="2007585"/>
            <a:chExt cx="9342562" cy="39738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3D5885D-65F9-814F-A716-313B769285C5}"/>
                </a:ext>
              </a:extLst>
            </p:cNvPr>
            <p:cNvGrpSpPr/>
            <p:nvPr/>
          </p:nvGrpSpPr>
          <p:grpSpPr>
            <a:xfrm>
              <a:off x="1347538" y="2007585"/>
              <a:ext cx="2651760" cy="2660333"/>
              <a:chOff x="1244668" y="2007585"/>
              <a:chExt cx="2651760" cy="2660333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A90D34C-DED4-3B47-A5B0-351A3B1320C5}"/>
                  </a:ext>
                </a:extLst>
              </p:cNvPr>
              <p:cNvSpPr/>
              <p:nvPr/>
            </p:nvSpPr>
            <p:spPr>
              <a:xfrm>
                <a:off x="1244668" y="2007585"/>
                <a:ext cx="2651760" cy="266033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 descr="Stopwatch">
                <a:extLst>
                  <a:ext uri="{FF2B5EF4-FFF2-40B4-BE49-F238E27FC236}">
                    <a16:creationId xmlns:a16="http://schemas.microsoft.com/office/drawing/2014/main" id="{579637B4-3C5D-7448-8B07-D12C250588D2}"/>
                  </a:ext>
                </a:extLst>
              </p:cNvPr>
              <p:cNvSpPr/>
              <p:nvPr/>
            </p:nvSpPr>
            <p:spPr>
              <a:xfrm>
                <a:off x="2069256" y="2009620"/>
                <a:ext cx="1002585" cy="1007900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492AAE7-03FE-5D47-8878-DE7A8025F0DC}"/>
                  </a:ext>
                </a:extLst>
              </p:cNvPr>
              <p:cNvSpPr/>
              <p:nvPr/>
            </p:nvSpPr>
            <p:spPr>
              <a:xfrm>
                <a:off x="1244668" y="2985618"/>
                <a:ext cx="2651760" cy="390656"/>
              </a:xfrm>
              <a:custGeom>
                <a:avLst/>
                <a:gdLst>
                  <a:gd name="connsiteX0" fmla="*/ 0 w 2864531"/>
                  <a:gd name="connsiteY0" fmla="*/ 0 h 429679"/>
                  <a:gd name="connsiteX1" fmla="*/ 2864531 w 2864531"/>
                  <a:gd name="connsiteY1" fmla="*/ 0 h 429679"/>
                  <a:gd name="connsiteX2" fmla="*/ 2864531 w 2864531"/>
                  <a:gd name="connsiteY2" fmla="*/ 429679 h 429679"/>
                  <a:gd name="connsiteX3" fmla="*/ 0 w 2864531"/>
                  <a:gd name="connsiteY3" fmla="*/ 429679 h 429679"/>
                  <a:gd name="connsiteX4" fmla="*/ 0 w 2864531"/>
                  <a:gd name="connsiteY4" fmla="*/ 0 h 42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531" h="429679">
                    <a:moveTo>
                      <a:pt x="0" y="0"/>
                    </a:moveTo>
                    <a:lnTo>
                      <a:pt x="2864531" y="0"/>
                    </a:lnTo>
                    <a:lnTo>
                      <a:pt x="2864531" y="429679"/>
                    </a:lnTo>
                    <a:lnTo>
                      <a:pt x="0" y="42967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2446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800" kern="1200" dirty="0"/>
                  <a:t>Delays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10260A7-E585-3A4F-9BF6-0B5588FAB258}"/>
                  </a:ext>
                </a:extLst>
              </p:cNvPr>
              <p:cNvSpPr/>
              <p:nvPr/>
            </p:nvSpPr>
            <p:spPr>
              <a:xfrm>
                <a:off x="1244668" y="3481696"/>
                <a:ext cx="2651760" cy="1000067"/>
              </a:xfrm>
              <a:custGeom>
                <a:avLst/>
                <a:gdLst>
                  <a:gd name="connsiteX0" fmla="*/ 0 w 2864531"/>
                  <a:gd name="connsiteY0" fmla="*/ 0 h 1099966"/>
                  <a:gd name="connsiteX1" fmla="*/ 2864531 w 2864531"/>
                  <a:gd name="connsiteY1" fmla="*/ 0 h 1099966"/>
                  <a:gd name="connsiteX2" fmla="*/ 2864531 w 2864531"/>
                  <a:gd name="connsiteY2" fmla="*/ 1099966 h 1099966"/>
                  <a:gd name="connsiteX3" fmla="*/ 0 w 2864531"/>
                  <a:gd name="connsiteY3" fmla="*/ 1099966 h 1099966"/>
                  <a:gd name="connsiteX4" fmla="*/ 0 w 2864531"/>
                  <a:gd name="connsiteY4" fmla="*/ 0 h 109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531" h="1099966">
                    <a:moveTo>
                      <a:pt x="0" y="0"/>
                    </a:moveTo>
                    <a:lnTo>
                      <a:pt x="2864531" y="0"/>
                    </a:lnTo>
                    <a:lnTo>
                      <a:pt x="2864531" y="1099966"/>
                    </a:lnTo>
                    <a:lnTo>
                      <a:pt x="0" y="109996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baseline="0" dirty="0"/>
                  <a:t>Delay level details</a:t>
                </a:r>
              </a:p>
              <a:p>
                <a:pPr marL="0" lvl="0" indent="0" algn="ctr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baseline="0" dirty="0"/>
                  <a:t>Mapped to route details to include routes that have not experienced a delay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4F2AFD-1034-914E-8D15-364A9354D0FC}"/>
                </a:ext>
              </a:extLst>
            </p:cNvPr>
            <p:cNvGrpSpPr/>
            <p:nvPr/>
          </p:nvGrpSpPr>
          <p:grpSpPr>
            <a:xfrm>
              <a:off x="4692939" y="3321065"/>
              <a:ext cx="2651760" cy="2660333"/>
              <a:chOff x="4892017" y="3321065"/>
              <a:chExt cx="2651760" cy="266033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FFF25FF-C59B-284A-9E00-C2C6CB721203}"/>
                  </a:ext>
                </a:extLst>
              </p:cNvPr>
              <p:cNvSpPr/>
              <p:nvPr/>
            </p:nvSpPr>
            <p:spPr>
              <a:xfrm>
                <a:off x="4892017" y="3321065"/>
                <a:ext cx="2651760" cy="266033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4118E6B-7494-D448-9F2D-C4F57CE974AF}"/>
                  </a:ext>
                </a:extLst>
              </p:cNvPr>
              <p:cNvGrpSpPr/>
              <p:nvPr/>
            </p:nvGrpSpPr>
            <p:grpSpPr>
              <a:xfrm>
                <a:off x="4892017" y="3451739"/>
                <a:ext cx="2651760" cy="2297551"/>
                <a:chOff x="4843755" y="3703199"/>
                <a:chExt cx="2651760" cy="2527059"/>
              </a:xfrm>
            </p:grpSpPr>
            <p:sp>
              <p:nvSpPr>
                <p:cNvPr id="25" name="Rectangle 24" descr="Bus">
                  <a:extLst>
                    <a:ext uri="{FF2B5EF4-FFF2-40B4-BE49-F238E27FC236}">
                      <a16:creationId xmlns:a16="http://schemas.microsoft.com/office/drawing/2014/main" id="{AE5BF7E2-82D4-B545-B418-F358936899DF}"/>
                    </a:ext>
                  </a:extLst>
                </p:cNvPr>
                <p:cNvSpPr/>
                <p:nvPr/>
              </p:nvSpPr>
              <p:spPr>
                <a:xfrm>
                  <a:off x="5668343" y="3703199"/>
                  <a:ext cx="1002585" cy="1107354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0">
                  <a:scrgbClr r="0" g="0" b="0"/>
                </a:lnRef>
                <a:fillRef idx="3">
                  <a:scrgbClr r="0" g="0" b="0"/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4B29997-B0CF-7D46-AEC8-2651C3D270AE}"/>
                    </a:ext>
                  </a:extLst>
                </p:cNvPr>
                <p:cNvSpPr/>
                <p:nvPr/>
              </p:nvSpPr>
              <p:spPr>
                <a:xfrm>
                  <a:off x="4843755" y="4647477"/>
                  <a:ext cx="2651760" cy="429679"/>
                </a:xfrm>
                <a:custGeom>
                  <a:avLst/>
                  <a:gdLst>
                    <a:gd name="connsiteX0" fmla="*/ 0 w 2864531"/>
                    <a:gd name="connsiteY0" fmla="*/ 0 h 429679"/>
                    <a:gd name="connsiteX1" fmla="*/ 2864531 w 2864531"/>
                    <a:gd name="connsiteY1" fmla="*/ 0 h 429679"/>
                    <a:gd name="connsiteX2" fmla="*/ 2864531 w 2864531"/>
                    <a:gd name="connsiteY2" fmla="*/ 429679 h 429679"/>
                    <a:gd name="connsiteX3" fmla="*/ 0 w 2864531"/>
                    <a:gd name="connsiteY3" fmla="*/ 429679 h 429679"/>
                    <a:gd name="connsiteX4" fmla="*/ 0 w 2864531"/>
                    <a:gd name="connsiteY4" fmla="*/ 0 h 42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531" h="429679">
                      <a:moveTo>
                        <a:pt x="0" y="0"/>
                      </a:moveTo>
                      <a:lnTo>
                        <a:pt x="2864531" y="0"/>
                      </a:lnTo>
                      <a:lnTo>
                        <a:pt x="2864531" y="429679"/>
                      </a:lnTo>
                      <a:lnTo>
                        <a:pt x="0" y="4296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2800" kern="1200" dirty="0"/>
                    <a:t>Route Details</a:t>
                  </a: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036E8077-A120-1142-BF85-6ED02218E207}"/>
                    </a:ext>
                  </a:extLst>
                </p:cNvPr>
                <p:cNvSpPr/>
                <p:nvPr/>
              </p:nvSpPr>
              <p:spPr>
                <a:xfrm>
                  <a:off x="4843755" y="5130292"/>
                  <a:ext cx="2651760" cy="1099966"/>
                </a:xfrm>
                <a:custGeom>
                  <a:avLst/>
                  <a:gdLst>
                    <a:gd name="connsiteX0" fmla="*/ 0 w 2864531"/>
                    <a:gd name="connsiteY0" fmla="*/ 0 h 1099966"/>
                    <a:gd name="connsiteX1" fmla="*/ 2864531 w 2864531"/>
                    <a:gd name="connsiteY1" fmla="*/ 0 h 1099966"/>
                    <a:gd name="connsiteX2" fmla="*/ 2864531 w 2864531"/>
                    <a:gd name="connsiteY2" fmla="*/ 1099966 h 1099966"/>
                    <a:gd name="connsiteX3" fmla="*/ 0 w 2864531"/>
                    <a:gd name="connsiteY3" fmla="*/ 1099966 h 1099966"/>
                    <a:gd name="connsiteX4" fmla="*/ 0 w 2864531"/>
                    <a:gd name="connsiteY4" fmla="*/ 0 h 109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531" h="1099966">
                      <a:moveTo>
                        <a:pt x="0" y="0"/>
                      </a:moveTo>
                      <a:lnTo>
                        <a:pt x="2864531" y="0"/>
                      </a:lnTo>
                      <a:lnTo>
                        <a:pt x="2864531" y="1099966"/>
                      </a:lnTo>
                      <a:lnTo>
                        <a:pt x="0" y="10999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baseline="0" dirty="0"/>
                    <a:t>Vendor specific</a:t>
                  </a:r>
                </a:p>
                <a:p>
                  <a:pPr marL="0" lvl="0" indent="0" algn="ctr" defTabSz="7556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baseline="0" dirty="0"/>
                    <a:t>Borough of origin</a:t>
                  </a:r>
                </a:p>
                <a:p>
                  <a:pPr marL="0" lvl="0" indent="0" algn="ctr" defTabSz="7556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baseline="0" dirty="0"/>
                    <a:t>Vehicle type</a:t>
                  </a:r>
                  <a:endParaRPr lang="en-US" sz="1700" kern="1200" dirty="0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EBC2403-0D09-A740-A3C9-56607A53AA6A}"/>
                </a:ext>
              </a:extLst>
            </p:cNvPr>
            <p:cNvGrpSpPr/>
            <p:nvPr/>
          </p:nvGrpSpPr>
          <p:grpSpPr>
            <a:xfrm>
              <a:off x="8038340" y="2007585"/>
              <a:ext cx="2651760" cy="2660333"/>
              <a:chOff x="8164070" y="2007585"/>
              <a:chExt cx="2651760" cy="2660333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FE4E3997-41C4-274C-A461-D7C16C793872}"/>
                  </a:ext>
                </a:extLst>
              </p:cNvPr>
              <p:cNvSpPr/>
              <p:nvPr/>
            </p:nvSpPr>
            <p:spPr>
              <a:xfrm>
                <a:off x="8164070" y="2007585"/>
                <a:ext cx="2651760" cy="266033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 descr="Schoolhouse">
                <a:extLst>
                  <a:ext uri="{FF2B5EF4-FFF2-40B4-BE49-F238E27FC236}">
                    <a16:creationId xmlns:a16="http://schemas.microsoft.com/office/drawing/2014/main" id="{77856A34-28A0-294B-9A93-4FE691D64954}"/>
                  </a:ext>
                </a:extLst>
              </p:cNvPr>
              <p:cNvSpPr/>
              <p:nvPr/>
            </p:nvSpPr>
            <p:spPr>
              <a:xfrm>
                <a:off x="8988658" y="2009620"/>
                <a:ext cx="1002585" cy="1007900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AB4084B-B046-DE48-B3CE-4982DF0CE08F}"/>
                  </a:ext>
                </a:extLst>
              </p:cNvPr>
              <p:cNvSpPr/>
              <p:nvPr/>
            </p:nvSpPr>
            <p:spPr>
              <a:xfrm>
                <a:off x="8164070" y="2985619"/>
                <a:ext cx="2651760" cy="390655"/>
              </a:xfrm>
              <a:custGeom>
                <a:avLst/>
                <a:gdLst>
                  <a:gd name="connsiteX0" fmla="*/ 0 w 2864531"/>
                  <a:gd name="connsiteY0" fmla="*/ 0 h 429679"/>
                  <a:gd name="connsiteX1" fmla="*/ 2864531 w 2864531"/>
                  <a:gd name="connsiteY1" fmla="*/ 0 h 429679"/>
                  <a:gd name="connsiteX2" fmla="*/ 2864531 w 2864531"/>
                  <a:gd name="connsiteY2" fmla="*/ 429679 h 429679"/>
                  <a:gd name="connsiteX3" fmla="*/ 0 w 2864531"/>
                  <a:gd name="connsiteY3" fmla="*/ 429679 h 429679"/>
                  <a:gd name="connsiteX4" fmla="*/ 0 w 2864531"/>
                  <a:gd name="connsiteY4" fmla="*/ 0 h 42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531" h="429679">
                    <a:moveTo>
                      <a:pt x="0" y="0"/>
                    </a:moveTo>
                    <a:lnTo>
                      <a:pt x="2864531" y="0"/>
                    </a:lnTo>
                    <a:lnTo>
                      <a:pt x="2864531" y="429679"/>
                    </a:lnTo>
                    <a:lnTo>
                      <a:pt x="0" y="42967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2446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800" kern="1200" dirty="0"/>
                  <a:t>Destinations</a:t>
                </a: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C12C97B-377C-1945-81F0-A13055ED2DFC}"/>
                  </a:ext>
                </a:extLst>
              </p:cNvPr>
              <p:cNvSpPr/>
              <p:nvPr/>
            </p:nvSpPr>
            <p:spPr>
              <a:xfrm>
                <a:off x="8164070" y="3491388"/>
                <a:ext cx="2651760" cy="980683"/>
              </a:xfrm>
              <a:custGeom>
                <a:avLst/>
                <a:gdLst>
                  <a:gd name="connsiteX0" fmla="*/ 0 w 2864531"/>
                  <a:gd name="connsiteY0" fmla="*/ 0 h 1099966"/>
                  <a:gd name="connsiteX1" fmla="*/ 2864531 w 2864531"/>
                  <a:gd name="connsiteY1" fmla="*/ 0 h 1099966"/>
                  <a:gd name="connsiteX2" fmla="*/ 2864531 w 2864531"/>
                  <a:gd name="connsiteY2" fmla="*/ 1099966 h 1099966"/>
                  <a:gd name="connsiteX3" fmla="*/ 0 w 2864531"/>
                  <a:gd name="connsiteY3" fmla="*/ 1099966 h 1099966"/>
                  <a:gd name="connsiteX4" fmla="*/ 0 w 2864531"/>
                  <a:gd name="connsiteY4" fmla="*/ 0 h 109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531" h="1099966">
                    <a:moveTo>
                      <a:pt x="0" y="0"/>
                    </a:moveTo>
                    <a:lnTo>
                      <a:pt x="2864531" y="0"/>
                    </a:lnTo>
                    <a:lnTo>
                      <a:pt x="2864531" y="1099966"/>
                    </a:lnTo>
                    <a:lnTo>
                      <a:pt x="0" y="109996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baseline="0" dirty="0"/>
                  <a:t>Mapped to routes </a:t>
                </a:r>
                <a:br>
                  <a:rPr lang="en-US" sz="1700" kern="1200" baseline="0" dirty="0"/>
                </a:br>
                <a:r>
                  <a:rPr lang="en-US" sz="1700" kern="1200" baseline="0" dirty="0"/>
                  <a:t>before flattening </a:t>
                </a:r>
              </a:p>
              <a:p>
                <a:pPr marL="0" lvl="0" indent="0" algn="ctr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baseline="0" dirty="0"/>
                  <a:t>Location, school type, </a:t>
                </a:r>
                <a:br>
                  <a:rPr lang="en-US" sz="1700" kern="1200" baseline="0" dirty="0"/>
                </a:br>
                <a:r>
                  <a:rPr lang="en-US" sz="1700" kern="1200" baseline="0" dirty="0"/>
                  <a:t>total school on route</a:t>
                </a:r>
                <a:endParaRPr lang="en-US" sz="1700" kern="1200" dirty="0"/>
              </a:p>
            </p:txBody>
          </p:sp>
        </p:grp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C8B49344-82E9-644B-8CFA-A3ACC02401E7}"/>
                </a:ext>
              </a:extLst>
            </p:cNvPr>
            <p:cNvSpPr/>
            <p:nvPr/>
          </p:nvSpPr>
          <p:spPr>
            <a:xfrm rot="20335601" flipH="1">
              <a:off x="7311560" y="3319469"/>
              <a:ext cx="897078" cy="7332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A5042912-997B-DF40-9360-919FEA92B641}"/>
                </a:ext>
              </a:extLst>
            </p:cNvPr>
            <p:cNvSpPr/>
            <p:nvPr/>
          </p:nvSpPr>
          <p:spPr>
            <a:xfrm rot="1264399">
              <a:off x="3851859" y="3329974"/>
              <a:ext cx="897078" cy="7332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786AA1D-D2D0-9347-B691-AA9160E58281}"/>
              </a:ext>
            </a:extLst>
          </p:cNvPr>
          <p:cNvSpPr txBox="1">
            <a:spLocks/>
          </p:cNvSpPr>
          <p:nvPr/>
        </p:nvSpPr>
        <p:spPr>
          <a:xfrm>
            <a:off x="577514" y="538692"/>
            <a:ext cx="5029202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Engineering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C3D600-48D5-E24B-A75E-2E80FE04D94B}"/>
              </a:ext>
            </a:extLst>
          </p:cNvPr>
          <p:cNvCxnSpPr>
            <a:cxnSpLocks/>
          </p:cNvCxnSpPr>
          <p:nvPr/>
        </p:nvCxnSpPr>
        <p:spPr>
          <a:xfrm>
            <a:off x="577514" y="1204962"/>
            <a:ext cx="514951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64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0E7892B-F69B-2245-B9A3-08BB6B188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99253"/>
              </p:ext>
            </p:extLst>
          </p:nvPr>
        </p:nvGraphicFramePr>
        <p:xfrm>
          <a:off x="4743011" y="1156819"/>
          <a:ext cx="6130497" cy="4297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43499">
                  <a:extLst>
                    <a:ext uri="{9D8B030D-6E8A-4147-A177-3AD203B41FA5}">
                      <a16:colId xmlns:a16="http://schemas.microsoft.com/office/drawing/2014/main" val="3653196603"/>
                    </a:ext>
                  </a:extLst>
                </a:gridCol>
                <a:gridCol w="2043499">
                  <a:extLst>
                    <a:ext uri="{9D8B030D-6E8A-4147-A177-3AD203B41FA5}">
                      <a16:colId xmlns:a16="http://schemas.microsoft.com/office/drawing/2014/main" val="3802191484"/>
                    </a:ext>
                  </a:extLst>
                </a:gridCol>
                <a:gridCol w="2043499">
                  <a:extLst>
                    <a:ext uri="{9D8B030D-6E8A-4147-A177-3AD203B41FA5}">
                      <a16:colId xmlns:a16="http://schemas.microsoft.com/office/drawing/2014/main" val="1910878573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 mean Squared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910967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F7CCD6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0.239</a:t>
                      </a:r>
                    </a:p>
                  </a:txBody>
                  <a:tcPr anchor="ctr">
                    <a:solidFill>
                      <a:srgbClr val="F7CCD6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11.643</a:t>
                      </a:r>
                    </a:p>
                  </a:txBody>
                  <a:tcPr anchor="ctr">
                    <a:solidFill>
                      <a:srgbClr val="F7CCD6">
                        <a:alpha val="5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878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377139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Lasso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620744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729600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12.571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91821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77E309B-E79E-C84F-B5BC-C1CBC226A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E12B15-60E0-7241-A948-DC247DC62A52}"/>
              </a:ext>
            </a:extLst>
          </p:cNvPr>
          <p:cNvSpPr txBox="1">
            <a:spLocks/>
          </p:cNvSpPr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Model Testing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7407CF-6A97-D840-95E1-6A385831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0082C-EEA0-9045-86C2-978474BB75A4}"/>
              </a:ext>
            </a:extLst>
          </p:cNvPr>
          <p:cNvSpPr txBox="1">
            <a:spLocks/>
          </p:cNvSpPr>
          <p:nvPr/>
        </p:nvSpPr>
        <p:spPr>
          <a:xfrm>
            <a:off x="659302" y="3531204"/>
            <a:ext cx="2823919" cy="1610643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cap="all" dirty="0" err="1"/>
              <a:t>GridSEARCH</a:t>
            </a:r>
            <a:r>
              <a:rPr lang="en-US" sz="1600" cap="all" dirty="0"/>
              <a:t> Pipeline</a:t>
            </a:r>
            <a:br>
              <a:rPr lang="en-US" sz="1600" cap="all" dirty="0"/>
            </a:br>
            <a:r>
              <a:rPr lang="en-US" sz="1600" cap="all" dirty="0"/>
              <a:t>CV 3- fold Testing</a:t>
            </a:r>
          </a:p>
        </p:txBody>
      </p:sp>
    </p:spTree>
    <p:extLst>
      <p:ext uri="{BB962C8B-B14F-4D97-AF65-F5344CB8AC3E}">
        <p14:creationId xmlns:p14="http://schemas.microsoft.com/office/powerpoint/2010/main" val="191953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 hidden="1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81041A-EE40-7C4B-B6E9-A69FB595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Winning model:</a:t>
            </a:r>
            <a:br>
              <a:rPr lang="en-US" sz="2800" dirty="0"/>
            </a:br>
            <a:r>
              <a:rPr lang="en-US" sz="2800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DA5C-154A-8740-BF70-65C85E7A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3"/>
            <a:ext cx="3520368" cy="2995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Success Metrics:</a:t>
            </a:r>
          </a:p>
          <a:p>
            <a:pPr marL="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R-squared:  0.24 (+/-0.01)</a:t>
            </a:r>
          </a:p>
          <a:p>
            <a:pPr marL="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Root Mean Squared Error: 11.64 (+/- 0.48)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Parameters:</a:t>
            </a:r>
          </a:p>
          <a:p>
            <a:pPr marL="28575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Variance Threshold: 0.008</a:t>
            </a:r>
          </a:p>
          <a:p>
            <a:pPr marL="28575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Max Tree Depth: 9</a:t>
            </a:r>
          </a:p>
          <a:p>
            <a:pPr marL="28575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 Estimators: 100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63883E-E7CD-BA46-BE0A-AFC951E64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18" y="894080"/>
            <a:ext cx="5333809" cy="43033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979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463</Words>
  <Application>Microsoft Macintosh PowerPoint</Application>
  <PresentationFormat>Widescreen</PresentationFormat>
  <Paragraphs>99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Gallery</vt:lpstr>
      <vt:lpstr>predicting NYC school bus delays</vt:lpstr>
      <vt:lpstr>Background</vt:lpstr>
      <vt:lpstr>Roadmap</vt:lpstr>
      <vt:lpstr>Data source</vt:lpstr>
      <vt:lpstr>route level delays</vt:lpstr>
      <vt:lpstr>What drives delays?</vt:lpstr>
      <vt:lpstr>PowerPoint Presentation</vt:lpstr>
      <vt:lpstr>PowerPoint Presentation</vt:lpstr>
      <vt:lpstr>Winning model: Random Forest</vt:lpstr>
      <vt:lpstr>Feature Importance</vt:lpstr>
      <vt:lpstr>What can a vendor do tomorrow?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NYC school bus delays</dc:title>
  <dc:creator>Dise, Eileen (HBO)</dc:creator>
  <cp:lastModifiedBy>Dise, Eileen (HBO)</cp:lastModifiedBy>
  <cp:revision>11</cp:revision>
  <dcterms:created xsi:type="dcterms:W3CDTF">2019-02-19T20:08:58Z</dcterms:created>
  <dcterms:modified xsi:type="dcterms:W3CDTF">2019-02-19T21:55:01Z</dcterms:modified>
</cp:coreProperties>
</file>